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53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F83BEB6-3F77-4366-9E2C-4BA87CEFD767}" type="datetimeFigureOut">
              <a:rPr lang="en-US" smtClean="0"/>
              <a:t>10/3/2024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2933DA0-79EA-4D63-A984-2AB60F23DA1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3BEB6-3F77-4366-9E2C-4BA87CEFD767}" type="datetimeFigureOut">
              <a:rPr lang="en-US" smtClean="0"/>
              <a:t>10/3/2024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33DA0-79EA-4D63-A984-2AB60F23DA1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3BEB6-3F77-4366-9E2C-4BA87CEFD767}" type="datetimeFigureOut">
              <a:rPr lang="en-US" smtClean="0"/>
              <a:t>10/3/2024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33DA0-79EA-4D63-A984-2AB60F23DA1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3BEB6-3F77-4366-9E2C-4BA87CEFD767}" type="datetimeFigureOut">
              <a:rPr lang="en-US" smtClean="0"/>
              <a:t>10/3/2024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33DA0-79EA-4D63-A984-2AB60F23DA11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3BEB6-3F77-4366-9E2C-4BA87CEFD767}" type="datetimeFigureOut">
              <a:rPr lang="en-US" smtClean="0"/>
              <a:t>10/3/2024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33DA0-79EA-4D63-A984-2AB60F23DA11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3BEB6-3F77-4366-9E2C-4BA87CEFD767}" type="datetimeFigureOut">
              <a:rPr lang="en-US" smtClean="0"/>
              <a:t>10/3/2024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33DA0-79EA-4D63-A984-2AB60F23DA11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3BEB6-3F77-4366-9E2C-4BA87CEFD767}" type="datetimeFigureOut">
              <a:rPr lang="en-US" smtClean="0"/>
              <a:t>10/3/2024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33DA0-79EA-4D63-A984-2AB60F23DA11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3BEB6-3F77-4366-9E2C-4BA87CEFD767}" type="datetimeFigureOut">
              <a:rPr lang="en-US" smtClean="0"/>
              <a:t>10/3/2024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33DA0-79EA-4D63-A984-2AB60F23DA11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3BEB6-3F77-4366-9E2C-4BA87CEFD767}" type="datetimeFigureOut">
              <a:rPr lang="en-US" smtClean="0"/>
              <a:t>10/3/2024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33DA0-79EA-4D63-A984-2AB60F23DA1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1F83BEB6-3F77-4366-9E2C-4BA87CEFD767}" type="datetimeFigureOut">
              <a:rPr lang="en-US" smtClean="0"/>
              <a:t>10/3/2024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33DA0-79EA-4D63-A984-2AB60F23DA11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F83BEB6-3F77-4366-9E2C-4BA87CEFD767}" type="datetimeFigureOut">
              <a:rPr lang="en-US" smtClean="0"/>
              <a:t>10/3/2024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2933DA0-79EA-4D63-A984-2AB60F23DA11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F83BEB6-3F77-4366-9E2C-4BA87CEFD767}" type="datetimeFigureOut">
              <a:rPr lang="en-US" smtClean="0"/>
              <a:t>10/3/2024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2933DA0-79EA-4D63-A984-2AB60F23DA1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362200"/>
            <a:ext cx="7772400" cy="1829761"/>
          </a:xfrm>
        </p:spPr>
        <p:txBody>
          <a:bodyPr>
            <a:normAutofit fontScale="90000"/>
          </a:bodyPr>
          <a:lstStyle/>
          <a:p>
            <a:pPr algn="ctr"/>
            <a:r>
              <a:rPr lang="fa-IR" sz="4400" dirty="0">
                <a:cs typeface="B Titr" pitchFamily="2" charset="-78"/>
              </a:rPr>
              <a:t>مهندسی نرم افزار پيشرفته</a:t>
            </a:r>
            <a:br>
              <a:rPr lang="fa-IR" sz="4400" dirty="0">
                <a:cs typeface="B Titr" pitchFamily="2" charset="-78"/>
              </a:rPr>
            </a:br>
            <a:br>
              <a:rPr lang="fa-IR" sz="4400" dirty="0">
                <a:cs typeface="B Titr" pitchFamily="2" charset="-78"/>
              </a:rPr>
            </a:br>
            <a:r>
              <a:rPr lang="fa-IR" sz="4400" dirty="0">
                <a:cs typeface="B Titr" pitchFamily="2" charset="-78"/>
              </a:rPr>
              <a:t>حامد صباغ گل</a:t>
            </a:r>
            <a:endParaRPr lang="en-US" sz="4400" dirty="0">
              <a:cs typeface="B Titr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9792" y="404664"/>
            <a:ext cx="4104456" cy="1270992"/>
          </a:xfrm>
        </p:spPr>
        <p:txBody>
          <a:bodyPr/>
          <a:lstStyle/>
          <a:p>
            <a:r>
              <a:rPr lang="fa-IR" sz="6600" dirty="0">
                <a:latin typeface="IranNastaliq" pitchFamily="18" charset="0"/>
                <a:cs typeface="IranNastaliq" pitchFamily="18" charset="0"/>
              </a:rPr>
              <a:t>بسم الله الرحمن الرحيم</a:t>
            </a:r>
            <a:endParaRPr lang="en-US" sz="6600" dirty="0">
              <a:latin typeface="IranNastaliq" pitchFamily="18" charset="0"/>
              <a:cs typeface="IranNastaliq" pitchFamily="18" charset="0"/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 bwMode="auto">
          <a:xfrm>
            <a:off x="1828800" y="5889848"/>
            <a:ext cx="4903440" cy="6354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None/>
              <a:defRPr sz="2800" b="1">
                <a:solidFill>
                  <a:srgbClr val="000099"/>
                </a:solidFill>
                <a:latin typeface="+mn-lt"/>
                <a:ea typeface="+mn-ea"/>
                <a:cs typeface="+mn-cs"/>
              </a:defRPr>
            </a:lvl1pPr>
            <a:lvl2pPr marL="742950" indent="-285750" algn="justLow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defRPr sz="2400" b="1">
                <a:solidFill>
                  <a:srgbClr val="000099"/>
                </a:solidFill>
                <a:latin typeface="+mn-lt"/>
                <a:cs typeface="+mn-cs"/>
              </a:defRPr>
            </a:lvl2pPr>
            <a:lvl3pPr marL="1143000" indent="-228600" algn="justLow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itchFamily="2" charset="2"/>
              <a:buChar char="n"/>
              <a:defRPr sz="2000" b="1">
                <a:solidFill>
                  <a:srgbClr val="000099"/>
                </a:solidFill>
                <a:latin typeface="+mn-lt"/>
                <a:cs typeface="+mn-cs"/>
              </a:defRPr>
            </a:lvl3pPr>
            <a:lvl4pPr marL="1600200" indent="-228600" algn="justLow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itchFamily="2" charset="2"/>
              <a:buChar char="n"/>
              <a:defRPr sz="2000" b="1">
                <a:solidFill>
                  <a:srgbClr val="000099"/>
                </a:solidFill>
                <a:latin typeface="+mn-lt"/>
                <a:cs typeface="+mn-cs"/>
              </a:defRPr>
            </a:lvl4pPr>
            <a:lvl5pPr marL="2057400" indent="-228600" algn="justLow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 b="1">
                <a:solidFill>
                  <a:srgbClr val="000099"/>
                </a:solidFill>
                <a:latin typeface="+mn-lt"/>
                <a:cs typeface="+mn-cs"/>
              </a:defRPr>
            </a:lvl5pPr>
            <a:lvl6pPr marL="2514600" indent="-228600" algn="justLow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b="1">
                <a:solidFill>
                  <a:srgbClr val="000099"/>
                </a:solidFill>
                <a:latin typeface="+mn-lt"/>
                <a:cs typeface="+mn-cs"/>
              </a:defRPr>
            </a:lvl6pPr>
            <a:lvl7pPr marL="2971800" indent="-228600" algn="justLow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b="1">
                <a:solidFill>
                  <a:srgbClr val="000099"/>
                </a:solidFill>
                <a:latin typeface="+mn-lt"/>
                <a:cs typeface="+mn-cs"/>
              </a:defRPr>
            </a:lvl7pPr>
            <a:lvl8pPr marL="3429000" indent="-228600" algn="justLow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b="1">
                <a:solidFill>
                  <a:srgbClr val="000099"/>
                </a:solidFill>
                <a:latin typeface="+mn-lt"/>
                <a:cs typeface="+mn-cs"/>
              </a:defRPr>
            </a:lvl8pPr>
            <a:lvl9pPr marL="3886200" indent="-228600" algn="justLow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b="1">
                <a:solidFill>
                  <a:srgbClr val="000099"/>
                </a:solidFill>
                <a:latin typeface="+mn-lt"/>
                <a:cs typeface="+mn-cs"/>
              </a:defRPr>
            </a:lvl9pPr>
          </a:lstStyle>
          <a:p>
            <a:r>
              <a:rPr lang="fa-IR" dirty="0">
                <a:latin typeface="IranNastaliq" pitchFamily="18" charset="0"/>
                <a:cs typeface="2  Zar" pitchFamily="2" charset="-78"/>
              </a:rPr>
              <a:t>دانشگاه آزاد اسلامی واحد بیرجند</a:t>
            </a:r>
            <a:endParaRPr lang="en-US" dirty="0">
              <a:latin typeface="IranNastaliq" pitchFamily="18" charset="0"/>
              <a:cs typeface="2  Za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8185517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 bwMode="auto">
          <a:xfrm>
            <a:off x="612648" y="228600"/>
            <a:ext cx="8153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rtl="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66"/>
                </a:solidFill>
                <a:latin typeface="+mj-lt"/>
                <a:ea typeface="+mj-ea"/>
                <a:cs typeface="+mj-cs"/>
              </a:defRPr>
            </a:lvl1pPr>
            <a:lvl2pPr algn="r" rtl="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66"/>
                </a:solidFill>
                <a:latin typeface="Times New Roman" pitchFamily="18" charset="0"/>
                <a:cs typeface="Titr" pitchFamily="2" charset="-78"/>
              </a:defRPr>
            </a:lvl2pPr>
            <a:lvl3pPr algn="r" rtl="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66"/>
                </a:solidFill>
                <a:latin typeface="Times New Roman" pitchFamily="18" charset="0"/>
                <a:cs typeface="Titr" pitchFamily="2" charset="-78"/>
              </a:defRPr>
            </a:lvl3pPr>
            <a:lvl4pPr algn="r" rtl="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66"/>
                </a:solidFill>
                <a:latin typeface="Times New Roman" pitchFamily="18" charset="0"/>
                <a:cs typeface="Titr" pitchFamily="2" charset="-78"/>
              </a:defRPr>
            </a:lvl4pPr>
            <a:lvl5pPr algn="r" rtl="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66"/>
                </a:solidFill>
                <a:latin typeface="Times New Roman" pitchFamily="18" charset="0"/>
                <a:cs typeface="Titr" pitchFamily="2" charset="-78"/>
              </a:defRPr>
            </a:lvl5pPr>
            <a:lvl6pPr marL="457200" algn="r" rtl="1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66"/>
                </a:solidFill>
                <a:latin typeface="Times New Roman" pitchFamily="18" charset="0"/>
                <a:cs typeface="Titr" pitchFamily="2" charset="-78"/>
              </a:defRPr>
            </a:lvl6pPr>
            <a:lvl7pPr marL="914400" algn="r" rtl="1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66"/>
                </a:solidFill>
                <a:latin typeface="Times New Roman" pitchFamily="18" charset="0"/>
                <a:cs typeface="Titr" pitchFamily="2" charset="-78"/>
              </a:defRPr>
            </a:lvl7pPr>
            <a:lvl8pPr marL="1371600" algn="r" rtl="1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66"/>
                </a:solidFill>
                <a:latin typeface="Times New Roman" pitchFamily="18" charset="0"/>
                <a:cs typeface="Titr" pitchFamily="2" charset="-78"/>
              </a:defRPr>
            </a:lvl8pPr>
            <a:lvl9pPr marL="1828800" algn="r" rtl="1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66"/>
                </a:solidFill>
                <a:latin typeface="Times New Roman" pitchFamily="18" charset="0"/>
                <a:cs typeface="Titr" pitchFamily="2" charset="-78"/>
              </a:defRPr>
            </a:lvl9pPr>
          </a:lstStyle>
          <a:p>
            <a:r>
              <a:rPr lang="fa-IR" dirty="0">
                <a:cs typeface="B Titr" pitchFamily="2" charset="-78"/>
              </a:rPr>
              <a:t>ارزشیابی درس</a:t>
            </a:r>
            <a:endParaRPr lang="en-US" dirty="0">
              <a:cs typeface="B Titr" pitchFamily="2" charset="-78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602816" y="1371600"/>
            <a:ext cx="81534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None/>
              <a:defRPr sz="2800" b="1">
                <a:solidFill>
                  <a:srgbClr val="000099"/>
                </a:solidFill>
                <a:latin typeface="+mn-lt"/>
                <a:ea typeface="+mn-ea"/>
                <a:cs typeface="+mn-cs"/>
              </a:defRPr>
            </a:lvl1pPr>
            <a:lvl2pPr marL="742950" indent="-285750" algn="justLow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defRPr sz="2400" b="1">
                <a:solidFill>
                  <a:srgbClr val="000099"/>
                </a:solidFill>
                <a:latin typeface="+mn-lt"/>
                <a:cs typeface="+mn-cs"/>
              </a:defRPr>
            </a:lvl2pPr>
            <a:lvl3pPr marL="1143000" indent="-228600" algn="justLow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itchFamily="2" charset="2"/>
              <a:buChar char="n"/>
              <a:defRPr sz="2000" b="1">
                <a:solidFill>
                  <a:srgbClr val="000099"/>
                </a:solidFill>
                <a:latin typeface="+mn-lt"/>
                <a:cs typeface="+mn-cs"/>
              </a:defRPr>
            </a:lvl3pPr>
            <a:lvl4pPr marL="1600200" indent="-228600" algn="justLow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itchFamily="2" charset="2"/>
              <a:buChar char="n"/>
              <a:defRPr sz="2000" b="1">
                <a:solidFill>
                  <a:srgbClr val="000099"/>
                </a:solidFill>
                <a:latin typeface="+mn-lt"/>
                <a:cs typeface="+mn-cs"/>
              </a:defRPr>
            </a:lvl4pPr>
            <a:lvl5pPr marL="2057400" indent="-228600" algn="justLow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 b="1">
                <a:solidFill>
                  <a:srgbClr val="000099"/>
                </a:solidFill>
                <a:latin typeface="+mn-lt"/>
                <a:cs typeface="+mn-cs"/>
              </a:defRPr>
            </a:lvl5pPr>
            <a:lvl6pPr marL="2514600" indent="-228600" algn="justLow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b="1">
                <a:solidFill>
                  <a:srgbClr val="000099"/>
                </a:solidFill>
                <a:latin typeface="+mn-lt"/>
                <a:cs typeface="+mn-cs"/>
              </a:defRPr>
            </a:lvl6pPr>
            <a:lvl7pPr marL="2971800" indent="-228600" algn="justLow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b="1">
                <a:solidFill>
                  <a:srgbClr val="000099"/>
                </a:solidFill>
                <a:latin typeface="+mn-lt"/>
                <a:cs typeface="+mn-cs"/>
              </a:defRPr>
            </a:lvl7pPr>
            <a:lvl8pPr marL="3429000" indent="-228600" algn="justLow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b="1">
                <a:solidFill>
                  <a:srgbClr val="000099"/>
                </a:solidFill>
                <a:latin typeface="+mn-lt"/>
                <a:cs typeface="+mn-cs"/>
              </a:defRPr>
            </a:lvl8pPr>
            <a:lvl9pPr marL="3886200" indent="-228600" algn="justLow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b="1">
                <a:solidFill>
                  <a:srgbClr val="000099"/>
                </a:solidFill>
                <a:latin typeface="+mn-lt"/>
                <a:cs typeface="+mn-cs"/>
              </a:defRPr>
            </a:lvl9pPr>
          </a:lstStyle>
          <a:p>
            <a:pPr algn="r">
              <a:lnSpc>
                <a:spcPct val="120000"/>
              </a:lnSpc>
              <a:spcBef>
                <a:spcPts val="0"/>
              </a:spcBef>
            </a:pPr>
            <a:r>
              <a:rPr lang="fa-IR" sz="2400" dirty="0">
                <a:latin typeface="Times New Roman" pitchFamily="18" charset="0"/>
                <a:cs typeface="B Nazanin" pitchFamily="2" charset="-78"/>
              </a:rPr>
              <a:t>آزمون کتبی      14 نمره</a:t>
            </a:r>
            <a:endParaRPr lang="en-US" sz="2400" dirty="0">
              <a:latin typeface="Times New Roman" pitchFamily="18" charset="0"/>
              <a:cs typeface="B Nazanin" pitchFamily="2" charset="-78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fa-IR" sz="2400" dirty="0">
              <a:latin typeface="Times New Roman" pitchFamily="18" charset="0"/>
              <a:cs typeface="B Nazanin" pitchFamily="2" charset="-78"/>
            </a:endParaRPr>
          </a:p>
          <a:p>
            <a:pPr algn="r">
              <a:lnSpc>
                <a:spcPct val="120000"/>
              </a:lnSpc>
              <a:spcBef>
                <a:spcPts val="0"/>
              </a:spcBef>
            </a:pPr>
            <a:r>
              <a:rPr lang="fa-IR" sz="2400" dirty="0">
                <a:latin typeface="Times New Roman" pitchFamily="18" charset="0"/>
                <a:cs typeface="B Nazanin" pitchFamily="2" charset="-78"/>
              </a:rPr>
              <a:t>ارائه شفاهی      3 نمره (در طول ترم)</a:t>
            </a:r>
            <a:endParaRPr lang="en-US" sz="2400" dirty="0">
              <a:latin typeface="Times New Roman" pitchFamily="18" charset="0"/>
              <a:cs typeface="B Nazanin" pitchFamily="2" charset="-78"/>
            </a:endParaRPr>
          </a:p>
          <a:p>
            <a:pPr algn="r">
              <a:lnSpc>
                <a:spcPct val="120000"/>
              </a:lnSpc>
              <a:spcBef>
                <a:spcPts val="0"/>
              </a:spcBef>
            </a:pPr>
            <a:endParaRPr lang="fa-IR" sz="2400" dirty="0">
              <a:latin typeface="Times New Roman" pitchFamily="18" charset="0"/>
              <a:cs typeface="B Nazanin" pitchFamily="2" charset="-78"/>
            </a:endParaRPr>
          </a:p>
          <a:p>
            <a:pPr algn="r">
              <a:lnSpc>
                <a:spcPct val="120000"/>
              </a:lnSpc>
              <a:spcBef>
                <a:spcPts val="0"/>
              </a:spcBef>
            </a:pPr>
            <a:r>
              <a:rPr lang="fa-IR" sz="2400" dirty="0">
                <a:latin typeface="Times New Roman" pitchFamily="18" charset="0"/>
                <a:cs typeface="B Nazanin" pitchFamily="2" charset="-78"/>
              </a:rPr>
              <a:t>ارائه کتبی         3 نمره  (آخرین جلسه ترم) </a:t>
            </a:r>
          </a:p>
          <a:p>
            <a:pPr algn="r">
              <a:lnSpc>
                <a:spcPct val="120000"/>
              </a:lnSpc>
              <a:spcBef>
                <a:spcPts val="0"/>
              </a:spcBef>
            </a:pPr>
            <a:endParaRPr lang="en-US" sz="2400" dirty="0">
              <a:latin typeface="Times New Roman" pitchFamily="18" charset="0"/>
              <a:cs typeface="B Nazanin" pitchFamily="2" charset="-78"/>
            </a:endParaRPr>
          </a:p>
          <a:p>
            <a:pPr algn="l" rtl="0"/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B Nazanin" pitchFamily="2" charset="-78"/>
              </a:rPr>
              <a:t>Email Address for this Course</a:t>
            </a:r>
            <a:r>
              <a:rPr lang="fa-IR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B Nazanin" pitchFamily="2" charset="-78"/>
              </a:rPr>
              <a:t>: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B Nazanin" pitchFamily="2" charset="-78"/>
              </a:rPr>
              <a:t>  </a:t>
            </a:r>
            <a:r>
              <a:rPr lang="en-US" sz="2400" dirty="0">
                <a:latin typeface="Times New Roman" pitchFamily="18" charset="0"/>
                <a:cs typeface="B Nazanin" pitchFamily="2" charset="-78"/>
              </a:rPr>
              <a:t>sabbagh.std@gmail.com</a:t>
            </a:r>
          </a:p>
          <a:p>
            <a:pPr algn="l" rtl="0"/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B Nazanin" pitchFamily="2" charset="-78"/>
              </a:rPr>
              <a:t>Web Site: </a:t>
            </a:r>
            <a:r>
              <a:rPr lang="en-US" sz="2400" dirty="0">
                <a:latin typeface="Times New Roman" pitchFamily="18" charset="0"/>
                <a:cs typeface="B Nazanin" pitchFamily="2" charset="-78"/>
              </a:rPr>
              <a:t>www.h-sabbagh.ir</a:t>
            </a:r>
            <a:endParaRPr lang="fa-IR" sz="2400" dirty="0">
              <a:latin typeface="Times New Roman" pitchFamily="18" charset="0"/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3297959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rtl="0">
              <a:buNone/>
            </a:pPr>
            <a:r>
              <a:rPr lang="en-US" b="0" dirty="0">
                <a:latin typeface="Times New Roman" pitchFamily="18" charset="0"/>
                <a:cs typeface="Times New Roman" pitchFamily="18" charset="0"/>
              </a:rPr>
              <a:t>•Software Engineering , Ian Somerville , 8th edition , Addison Wesley , 2007</a:t>
            </a:r>
            <a:endParaRPr lang="fa-IR" b="0" dirty="0">
              <a:latin typeface="Times New Roman" pitchFamily="18" charset="0"/>
              <a:cs typeface="Times New Roman" pitchFamily="18" charset="0"/>
            </a:endParaRPr>
          </a:p>
          <a:p>
            <a:pPr marL="0" indent="0" rtl="0">
              <a:buNone/>
            </a:pPr>
            <a:endParaRPr lang="en-US" b="0" dirty="0">
              <a:latin typeface="Times New Roman" pitchFamily="18" charset="0"/>
              <a:cs typeface="Times New Roman" pitchFamily="18" charset="0"/>
            </a:endParaRPr>
          </a:p>
          <a:p>
            <a:pPr marL="0" indent="0" rtl="0">
              <a:buNone/>
            </a:pPr>
            <a:r>
              <a:rPr lang="en-US" b="0" dirty="0">
                <a:latin typeface="Times New Roman" pitchFamily="18" charset="0"/>
                <a:cs typeface="Times New Roman" pitchFamily="18" charset="0"/>
              </a:rPr>
              <a:t>•Software Engineering: A Practitioner's Approach, Roger Pressman , 7th international edition , 2009</a:t>
            </a:r>
            <a:endParaRPr lang="fa-IR" b="0" dirty="0">
              <a:latin typeface="Times New Roman" pitchFamily="18" charset="0"/>
              <a:cs typeface="Times New Roman" pitchFamily="18" charset="0"/>
            </a:endParaRPr>
          </a:p>
          <a:p>
            <a:pPr marL="0" indent="0" rtl="0">
              <a:buNone/>
            </a:pPr>
            <a:endParaRPr lang="en-US" b="0" dirty="0">
              <a:latin typeface="Times New Roman" pitchFamily="18" charset="0"/>
              <a:cs typeface="Times New Roman" pitchFamily="18" charset="0"/>
            </a:endParaRPr>
          </a:p>
          <a:p>
            <a:pPr marL="0" indent="0" rtl="0">
              <a:buNone/>
            </a:pPr>
            <a:r>
              <a:rPr lang="en-US" b="0" dirty="0">
                <a:latin typeface="Times New Roman" pitchFamily="18" charset="0"/>
                <a:cs typeface="Times New Roman" pitchFamily="18" charset="0"/>
              </a:rPr>
              <a:t>•Object Oriented Analysis and Design , </a:t>
            </a:r>
            <a:r>
              <a:rPr lang="en-US" b="0" dirty="0" err="1">
                <a:latin typeface="Times New Roman" pitchFamily="18" charset="0"/>
                <a:cs typeface="Times New Roman" pitchFamily="18" charset="0"/>
              </a:rPr>
              <a:t>Booch</a:t>
            </a:r>
            <a:r>
              <a:rPr lang="en-US" b="0" dirty="0">
                <a:latin typeface="Times New Roman" pitchFamily="18" charset="0"/>
                <a:cs typeface="Times New Roman" pitchFamily="18" charset="0"/>
              </a:rPr>
              <a:t> , Addison Wesley , 1990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20201B-F9E5-41DA-9A23-E5658BA03C6C}" type="slidenum">
              <a:rPr lang="ar-SA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116632"/>
            <a:ext cx="7488237" cy="838200"/>
          </a:xfrm>
        </p:spPr>
        <p:txBody>
          <a:bodyPr/>
          <a:lstStyle/>
          <a:p>
            <a:r>
              <a:rPr lang="fa-IR" sz="3200" b="0" dirty="0"/>
              <a:t>منابع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1862652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288" y="1196752"/>
            <a:ext cx="8064500" cy="4968875"/>
          </a:xfrm>
        </p:spPr>
        <p:txBody>
          <a:bodyPr>
            <a:normAutofit/>
          </a:bodyPr>
          <a:lstStyle/>
          <a:p>
            <a:pPr rtl="0">
              <a:buFont typeface="Wingdings" pitchFamily="2" charset="2"/>
              <a:buChar char="q"/>
            </a:pPr>
            <a:r>
              <a:rPr lang="en-US" b="0" dirty="0">
                <a:latin typeface="Times New Roman" pitchFamily="18" charset="0"/>
                <a:cs typeface="B Nazanin" pitchFamily="2" charset="-78"/>
              </a:rPr>
              <a:t>Automatic Testing</a:t>
            </a:r>
          </a:p>
          <a:p>
            <a:pPr rtl="0">
              <a:buFont typeface="Wingdings" pitchFamily="2" charset="2"/>
              <a:buChar char="q"/>
            </a:pPr>
            <a:r>
              <a:rPr lang="en-US" b="0" dirty="0">
                <a:latin typeface="Times New Roman" pitchFamily="18" charset="0"/>
                <a:cs typeface="B Nazanin" pitchFamily="2" charset="-78"/>
              </a:rPr>
              <a:t>Software Fault Tolerance</a:t>
            </a:r>
          </a:p>
          <a:p>
            <a:pPr rtl="0">
              <a:buFont typeface="Wingdings" pitchFamily="2" charset="2"/>
              <a:buChar char="q"/>
            </a:pPr>
            <a:r>
              <a:rPr lang="en-US" b="0" dirty="0">
                <a:latin typeface="Times New Roman" pitchFamily="18" charset="0"/>
                <a:cs typeface="B Nazanin" pitchFamily="2" charset="-78"/>
              </a:rPr>
              <a:t>Software Rejuvenation</a:t>
            </a:r>
          </a:p>
          <a:p>
            <a:pPr rtl="0">
              <a:buFont typeface="Wingdings" pitchFamily="2" charset="2"/>
              <a:buChar char="q"/>
            </a:pPr>
            <a:r>
              <a:rPr lang="en-US" b="0" dirty="0">
                <a:latin typeface="Times New Roman" pitchFamily="18" charset="0"/>
                <a:cs typeface="B Nazanin" pitchFamily="2" charset="-78"/>
              </a:rPr>
              <a:t>Real Time Software Engineering</a:t>
            </a:r>
          </a:p>
          <a:p>
            <a:pPr rtl="0">
              <a:buFont typeface="Wingdings" pitchFamily="2" charset="2"/>
              <a:buChar char="q"/>
            </a:pPr>
            <a:r>
              <a:rPr lang="en-US" b="0" dirty="0">
                <a:latin typeface="Times New Roman" pitchFamily="18" charset="0"/>
                <a:cs typeface="B Nazanin" pitchFamily="2" charset="-78"/>
              </a:rPr>
              <a:t>Software Engineering</a:t>
            </a:r>
          </a:p>
          <a:p>
            <a:pPr rtl="0">
              <a:buFont typeface="Wingdings" pitchFamily="2" charset="2"/>
              <a:buChar char="q"/>
            </a:pPr>
            <a:r>
              <a:rPr lang="en-US" b="0" dirty="0">
                <a:latin typeface="Times New Roman" pitchFamily="18" charset="0"/>
                <a:cs typeface="B Nazanin" pitchFamily="2" charset="-78"/>
              </a:rPr>
              <a:t>Organizational Change Management</a:t>
            </a:r>
          </a:p>
          <a:p>
            <a:pPr rtl="0">
              <a:buFont typeface="Wingdings" pitchFamily="2" charset="2"/>
              <a:buChar char="q"/>
            </a:pPr>
            <a:r>
              <a:rPr lang="en-US" b="0" dirty="0">
                <a:latin typeface="Times New Roman" pitchFamily="18" charset="0"/>
                <a:cs typeface="B Nazanin" pitchFamily="2" charset="-78"/>
              </a:rPr>
              <a:t>Statistical Quality Control</a:t>
            </a:r>
          </a:p>
          <a:p>
            <a:pPr rtl="0">
              <a:buFont typeface="Wingdings" pitchFamily="2" charset="2"/>
              <a:buChar char="q"/>
            </a:pPr>
            <a:r>
              <a:rPr lang="en-US" b="0" dirty="0">
                <a:latin typeface="Times New Roman" pitchFamily="18" charset="0"/>
                <a:cs typeface="B Nazanin" pitchFamily="2" charset="-78"/>
              </a:rPr>
              <a:t>Model Driven Architecture</a:t>
            </a:r>
          </a:p>
          <a:p>
            <a:pPr rtl="0">
              <a:buFont typeface="Wingdings" pitchFamily="2" charset="2"/>
              <a:buChar char="q"/>
            </a:pPr>
            <a:r>
              <a:rPr lang="en-US" b="0" dirty="0">
                <a:latin typeface="Times New Roman" pitchFamily="18" charset="0"/>
                <a:cs typeface="B Nazanin" pitchFamily="2" charset="-78"/>
              </a:rPr>
              <a:t>Agility</a:t>
            </a:r>
            <a:endParaRPr lang="fa-IR" b="0" dirty="0">
              <a:latin typeface="Times New Roman" pitchFamily="18" charset="0"/>
              <a:cs typeface="B Nazanin" pitchFamily="2" charset="-78"/>
            </a:endParaRPr>
          </a:p>
          <a:p>
            <a:pPr rtl="0">
              <a:buFont typeface="Wingdings" pitchFamily="2" charset="2"/>
              <a:buChar char="q"/>
            </a:pPr>
            <a:r>
              <a:rPr lang="fa-IR" b="0" dirty="0">
                <a:latin typeface="Times New Roman" pitchFamily="18" charset="0"/>
                <a:cs typeface="B Nazanin" pitchFamily="2" charset="-78"/>
              </a:rPr>
              <a:t>هر مبحث مرتبط با مهندسی نرم افزار</a:t>
            </a:r>
            <a:endParaRPr lang="en-US" dirty="0">
              <a:latin typeface="Times New Roman" pitchFamily="18" charset="0"/>
              <a:cs typeface="B Nazanin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20201B-F9E5-41DA-9A23-E5658BA03C6C}" type="slidenum">
              <a:rPr lang="ar-SA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163" y="116632"/>
            <a:ext cx="7488237" cy="838200"/>
          </a:xfrm>
        </p:spPr>
        <p:txBody>
          <a:bodyPr/>
          <a:lstStyle/>
          <a:p>
            <a:r>
              <a:rPr lang="fa-IR" sz="3200" b="0" dirty="0">
                <a:cs typeface="B Titr" pitchFamily="2" charset="-78"/>
              </a:rPr>
              <a:t>موضوعات تحقیق</a:t>
            </a:r>
            <a:endParaRPr lang="en-US" sz="3200" dirty="0">
              <a:cs typeface="B Tit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899349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612648" y="1600200"/>
            <a:ext cx="8153400" cy="5069160"/>
          </a:xfrm>
        </p:spPr>
        <p:txBody>
          <a:bodyPr>
            <a:normAutofit lnSpcReduction="10000"/>
          </a:bodyPr>
          <a:lstStyle/>
          <a:p>
            <a:pPr algn="just" rtl="1">
              <a:lnSpc>
                <a:spcPct val="114000"/>
              </a:lnSpc>
            </a:pPr>
            <a:r>
              <a:rPr lang="fa-IR" sz="2400" b="1" dirty="0">
                <a:latin typeface="Times New Roman" pitchFamily="18" charset="0"/>
                <a:cs typeface="B Nazanin" pitchFamily="2" charset="-78"/>
              </a:rPr>
              <a:t>دانشجويان حداقل </a:t>
            </a:r>
            <a:r>
              <a:rPr lang="en-US" sz="2400" b="1" dirty="0">
                <a:latin typeface="Times New Roman" pitchFamily="18" charset="0"/>
                <a:cs typeface="B Nazanin" pitchFamily="2" charset="-78"/>
              </a:rPr>
              <a:t>24</a:t>
            </a:r>
            <a:r>
              <a:rPr lang="fa-IR" sz="2400" b="1" dirty="0">
                <a:latin typeface="Times New Roman" pitchFamily="18" charset="0"/>
                <a:cs typeface="B Nazanin" pitchFamily="2" charset="-78"/>
              </a:rPr>
              <a:t> ساعت قبل از ارائه درسی بايد فايل </a:t>
            </a:r>
            <a:r>
              <a:rPr lang="en-US" sz="2400" b="1" dirty="0">
                <a:latin typeface="Times New Roman" pitchFamily="18" charset="0"/>
                <a:cs typeface="B Nazanin" pitchFamily="2" charset="-78"/>
              </a:rPr>
              <a:t>PDF </a:t>
            </a:r>
            <a:r>
              <a:rPr lang="fa-IR" sz="2400" b="1" dirty="0">
                <a:latin typeface="Times New Roman" pitchFamily="18" charset="0"/>
                <a:cs typeface="B Nazanin" pitchFamily="2" charset="-78"/>
              </a:rPr>
              <a:t>مقاله ژورنال انتخابی را بعلاوه فايل اسلايدهای ارايه، در فايلی به نام </a:t>
            </a:r>
            <a:r>
              <a:rPr lang="en-US" sz="2400" b="1" dirty="0">
                <a:latin typeface="Times New Roman" pitchFamily="18" charset="0"/>
                <a:cs typeface="B Nazanin" pitchFamily="2" charset="-78"/>
              </a:rPr>
              <a:t>ASE4031_StudentName </a:t>
            </a:r>
            <a:r>
              <a:rPr lang="fa-IR" sz="2400" b="1" dirty="0">
                <a:latin typeface="Times New Roman" pitchFamily="18" charset="0"/>
                <a:cs typeface="B Nazanin" pitchFamily="2" charset="-78"/>
              </a:rPr>
              <a:t> فشرده نموده و به ایمیل درس ارسال نمایند.</a:t>
            </a:r>
            <a:endParaRPr lang="en-US" sz="2400" b="1" dirty="0">
              <a:latin typeface="Times New Roman" pitchFamily="18" charset="0"/>
              <a:cs typeface="B Nazanin" pitchFamily="2" charset="-78"/>
            </a:endParaRPr>
          </a:p>
          <a:p>
            <a:pPr marL="109728" indent="0" algn="just" rtl="1">
              <a:lnSpc>
                <a:spcPct val="114000"/>
              </a:lnSpc>
              <a:buNone/>
            </a:pPr>
            <a:r>
              <a:rPr lang="fa-IR" sz="2400" b="1" dirty="0">
                <a:latin typeface="Times New Roman" pitchFamily="18" charset="0"/>
                <a:cs typeface="B Nazanin" pitchFamily="2" charset="-78"/>
              </a:rPr>
              <a:t> </a:t>
            </a:r>
            <a:endParaRPr lang="en-US" sz="2400" b="1" dirty="0">
              <a:latin typeface="Times New Roman" pitchFamily="18" charset="0"/>
              <a:cs typeface="B Nazanin" pitchFamily="2" charset="-78"/>
            </a:endParaRPr>
          </a:p>
          <a:p>
            <a:pPr algn="just" rtl="1">
              <a:lnSpc>
                <a:spcPct val="114000"/>
              </a:lnSpc>
            </a:pPr>
            <a:r>
              <a:rPr lang="fa-IR" sz="2400" b="1" dirty="0">
                <a:latin typeface="Times New Roman" pitchFamily="18" charset="0"/>
                <a:cs typeface="B Nazanin" pitchFamily="2" charset="-78"/>
              </a:rPr>
              <a:t>عنوان</a:t>
            </a:r>
            <a:r>
              <a:rPr lang="en-US" sz="2400" b="1" dirty="0">
                <a:latin typeface="Times New Roman" pitchFamily="18" charset="0"/>
                <a:cs typeface="B Nazanin" pitchFamily="2" charset="-78"/>
              </a:rPr>
              <a:t>(subject)  </a:t>
            </a:r>
            <a:r>
              <a:rPr lang="fa-IR" sz="2400" b="1" dirty="0">
                <a:latin typeface="Times New Roman" pitchFamily="18" charset="0"/>
                <a:cs typeface="B Nazanin" pitchFamily="2" charset="-78"/>
              </a:rPr>
              <a:t>  ایمیل</a:t>
            </a:r>
            <a:r>
              <a:rPr lang="en-US" sz="2400" b="1" dirty="0">
                <a:latin typeface="Times New Roman" pitchFamily="18" charset="0"/>
                <a:cs typeface="B Nazanin" pitchFamily="2" charset="-78"/>
              </a:rPr>
              <a:t> </a:t>
            </a:r>
            <a:r>
              <a:rPr lang="fa-IR" sz="2400" b="1" dirty="0">
                <a:latin typeface="Times New Roman" pitchFamily="18" charset="0"/>
                <a:cs typeface="B Nazanin" pitchFamily="2" charset="-78"/>
              </a:rPr>
              <a:t>را </a:t>
            </a:r>
            <a:r>
              <a:rPr lang="en-US" sz="2400" b="1" dirty="0">
                <a:latin typeface="Times New Roman" pitchFamily="18" charset="0"/>
                <a:cs typeface="B Nazanin" pitchFamily="2" charset="-78"/>
              </a:rPr>
              <a:t>ASE4031_StudentName </a:t>
            </a:r>
            <a:r>
              <a:rPr lang="fa-IR" sz="2400" b="1" dirty="0">
                <a:latin typeface="Times New Roman" pitchFamily="18" charset="0"/>
                <a:cs typeface="B Nazanin" pitchFamily="2" charset="-78"/>
              </a:rPr>
              <a:t> قرار دهید.</a:t>
            </a:r>
            <a:endParaRPr lang="en-US" sz="2400" b="1" dirty="0">
              <a:latin typeface="Times New Roman" pitchFamily="18" charset="0"/>
              <a:cs typeface="B Nazanin" pitchFamily="2" charset="-78"/>
            </a:endParaRPr>
          </a:p>
          <a:p>
            <a:pPr marL="109728" indent="0" algn="just" rtl="1">
              <a:lnSpc>
                <a:spcPct val="114000"/>
              </a:lnSpc>
              <a:buNone/>
            </a:pPr>
            <a:endParaRPr lang="fa-IR" sz="2400" b="1" dirty="0">
              <a:latin typeface="Times New Roman" pitchFamily="18" charset="0"/>
              <a:cs typeface="B Nazanin" pitchFamily="2" charset="-78"/>
            </a:endParaRPr>
          </a:p>
          <a:p>
            <a:pPr algn="just" rtl="1">
              <a:lnSpc>
                <a:spcPct val="114000"/>
              </a:lnSpc>
            </a:pPr>
            <a:r>
              <a:rPr lang="fa-IR" sz="2400" b="1" dirty="0">
                <a:latin typeface="Times New Roman" pitchFamily="18" charset="0"/>
                <a:cs typeface="B Nazanin" pitchFamily="2" charset="-78"/>
              </a:rPr>
              <a:t>لازم به ذکر است که درجلسه ارائه شفاهی فقط 15 دقیقه فرصت ارائه دارید. لذا حتما روی زمان ارائه برنامه‏ریزی کرده و تمرین قبلی داشته باشید.</a:t>
            </a:r>
          </a:p>
          <a:p>
            <a:pPr algn="just" rtl="1">
              <a:lnSpc>
                <a:spcPct val="114000"/>
              </a:lnSpc>
            </a:pPr>
            <a:r>
              <a:rPr lang="fa-IR" sz="2400" b="1" dirty="0">
                <a:latin typeface="Times New Roman" pitchFamily="18" charset="0"/>
                <a:cs typeface="B Nazanin" pitchFamily="2" charset="-78"/>
              </a:rPr>
              <a:t>عدم ارائه شفاهی در تاریخ معین شده به منزله از دست دادن نمره این بخش از درس می‏باشد.</a:t>
            </a:r>
            <a:endParaRPr lang="en-US" sz="2400" b="1" dirty="0">
              <a:latin typeface="Times New Roman" pitchFamily="18" charset="0"/>
              <a:cs typeface="B Nazanin" pitchFamily="2" charset="-78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>
            <a:normAutofit/>
          </a:bodyPr>
          <a:lstStyle/>
          <a:p>
            <a:pPr algn="ctr"/>
            <a:r>
              <a:rPr lang="fa-IR" sz="3200" dirty="0">
                <a:cs typeface="B Titr" panose="00000700000000000000" pitchFamily="2" charset="-78"/>
              </a:rPr>
              <a:t>ارائه شفاهی درسی نيمسال اول 403</a:t>
            </a:r>
            <a:endParaRPr lang="en-US" sz="3200" dirty="0"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8694497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612648" y="1600200"/>
            <a:ext cx="8153400" cy="4925144"/>
          </a:xfrm>
        </p:spPr>
        <p:txBody>
          <a:bodyPr>
            <a:normAutofit/>
          </a:bodyPr>
          <a:lstStyle/>
          <a:p>
            <a:pPr algn="just" rtl="1">
              <a:lnSpc>
                <a:spcPct val="114000"/>
              </a:lnSpc>
            </a:pPr>
            <a:r>
              <a:rPr lang="fa-IR" b="1" dirty="0">
                <a:latin typeface="Times New Roman" pitchFamily="18" charset="0"/>
                <a:cs typeface="B Nazanin" pitchFamily="2" charset="-78"/>
              </a:rPr>
              <a:t>گزارش نهايی ارائه بايد در قالب يک مقاله و با نام </a:t>
            </a:r>
            <a:r>
              <a:rPr lang="en-US" sz="2000" b="1" dirty="0">
                <a:latin typeface="Times New Roman" pitchFamily="18" charset="0"/>
                <a:cs typeface="B Nazanin" pitchFamily="2" charset="-78"/>
              </a:rPr>
              <a:t>ASEReport4031_StudentName.doc</a:t>
            </a:r>
            <a:r>
              <a:rPr lang="en-US" b="1" dirty="0">
                <a:latin typeface="Times New Roman" pitchFamily="18" charset="0"/>
                <a:cs typeface="B Nazanin" pitchFamily="2" charset="-78"/>
              </a:rPr>
              <a:t> </a:t>
            </a:r>
            <a:r>
              <a:rPr lang="fa-IR" b="1" dirty="0">
                <a:latin typeface="Times New Roman" pitchFamily="18" charset="0"/>
                <a:cs typeface="B Nazanin" pitchFamily="2" charset="-78"/>
              </a:rPr>
              <a:t> تنظیم گردد و به </a:t>
            </a:r>
            <a:r>
              <a:rPr lang="fa-IR" b="1" u="sng" dirty="0">
                <a:latin typeface="Times New Roman" pitchFamily="18" charset="0"/>
                <a:cs typeface="B Nazanin" pitchFamily="2" charset="-78"/>
              </a:rPr>
              <a:t>صورت فشرده</a:t>
            </a:r>
            <a:r>
              <a:rPr lang="fa-IR" b="1" dirty="0">
                <a:latin typeface="Times New Roman" pitchFamily="18" charset="0"/>
                <a:cs typeface="B Nazanin" pitchFamily="2" charset="-78"/>
              </a:rPr>
              <a:t> به آدرس</a:t>
            </a:r>
            <a:r>
              <a:rPr lang="en-US" sz="2400" b="1" dirty="0">
                <a:latin typeface="Times New Roman" pitchFamily="18" charset="0"/>
                <a:cs typeface="B Nazanin" pitchFamily="2" charset="-78"/>
              </a:rPr>
              <a:t>sabbaghh.std@gmail.com</a:t>
            </a:r>
            <a:r>
              <a:rPr lang="en-US" b="1" dirty="0">
                <a:latin typeface="Times New Roman" pitchFamily="18" charset="0"/>
                <a:cs typeface="B Nazanin" pitchFamily="2" charset="-78"/>
              </a:rPr>
              <a:t> </a:t>
            </a:r>
            <a:r>
              <a:rPr lang="fa-IR" b="1" dirty="0">
                <a:latin typeface="Times New Roman" pitchFamily="18" charset="0"/>
                <a:cs typeface="B Nazanin" pitchFamily="2" charset="-78"/>
              </a:rPr>
              <a:t> ارسال گردد. (منظور از  </a:t>
            </a:r>
            <a:r>
              <a:rPr lang="en-US" sz="2400" b="1" dirty="0" err="1">
                <a:latin typeface="Times New Roman" pitchFamily="18" charset="0"/>
                <a:cs typeface="B Nazanin" pitchFamily="2" charset="-78"/>
              </a:rPr>
              <a:t>StudentName</a:t>
            </a:r>
            <a:r>
              <a:rPr lang="en-US" b="1" dirty="0">
                <a:latin typeface="Times New Roman" pitchFamily="18" charset="0"/>
                <a:cs typeface="B Nazanin" pitchFamily="2" charset="-78"/>
              </a:rPr>
              <a:t> </a:t>
            </a:r>
            <a:r>
              <a:rPr lang="fa-IR" b="1" dirty="0">
                <a:latin typeface="Times New Roman" pitchFamily="18" charset="0"/>
                <a:cs typeface="B Nazanin" pitchFamily="2" charset="-78"/>
              </a:rPr>
              <a:t> نام و نام خانوادگی دانشجو است). </a:t>
            </a:r>
            <a:endParaRPr lang="en-US" b="1" dirty="0">
              <a:latin typeface="Times New Roman" pitchFamily="18" charset="0"/>
              <a:cs typeface="B Nazanin" pitchFamily="2" charset="-78"/>
            </a:endParaRPr>
          </a:p>
          <a:p>
            <a:pPr algn="just" rtl="1">
              <a:lnSpc>
                <a:spcPct val="114000"/>
              </a:lnSpc>
            </a:pPr>
            <a:r>
              <a:rPr lang="fa-IR" b="1" dirty="0">
                <a:latin typeface="Times New Roman" pitchFamily="18" charset="0"/>
                <a:cs typeface="B Nazanin" pitchFamily="2" charset="-78"/>
              </a:rPr>
              <a:t>عنوان </a:t>
            </a:r>
            <a:r>
              <a:rPr lang="en-US" b="1" dirty="0">
                <a:latin typeface="Times New Roman" pitchFamily="18" charset="0"/>
                <a:cs typeface="B Nazanin" pitchFamily="2" charset="-78"/>
              </a:rPr>
              <a:t> (</a:t>
            </a:r>
            <a:r>
              <a:rPr lang="en-US" sz="2400" b="1" dirty="0">
                <a:latin typeface="Times New Roman" pitchFamily="18" charset="0"/>
                <a:cs typeface="B Nazanin" pitchFamily="2" charset="-78"/>
              </a:rPr>
              <a:t>subject)</a:t>
            </a:r>
            <a:r>
              <a:rPr lang="fa-IR" b="1" dirty="0">
                <a:latin typeface="Times New Roman" pitchFamily="18" charset="0"/>
                <a:cs typeface="B Nazanin" pitchFamily="2" charset="-78"/>
              </a:rPr>
              <a:t>ايميل</a:t>
            </a:r>
            <a:r>
              <a:rPr lang="en-US" b="1" dirty="0">
                <a:latin typeface="Times New Roman" pitchFamily="18" charset="0"/>
                <a:cs typeface="B Nazanin" pitchFamily="2" charset="-78"/>
              </a:rPr>
              <a:t> </a:t>
            </a:r>
            <a:r>
              <a:rPr lang="fa-IR" b="1" dirty="0">
                <a:latin typeface="Times New Roman" pitchFamily="18" charset="0"/>
                <a:cs typeface="B Nazanin" pitchFamily="2" charset="-78"/>
              </a:rPr>
              <a:t>را </a:t>
            </a:r>
            <a:r>
              <a:rPr lang="en-US" sz="2400" b="1" dirty="0">
                <a:latin typeface="Times New Roman" pitchFamily="18" charset="0"/>
                <a:cs typeface="B Nazanin" pitchFamily="2" charset="-78"/>
              </a:rPr>
              <a:t>ASEReport4031_StudentName</a:t>
            </a:r>
            <a:r>
              <a:rPr lang="en-US" b="1" dirty="0">
                <a:latin typeface="Times New Roman" pitchFamily="18" charset="0"/>
                <a:cs typeface="B Nazanin" pitchFamily="2" charset="-78"/>
              </a:rPr>
              <a:t> </a:t>
            </a:r>
            <a:r>
              <a:rPr lang="fa-IR" b="1" dirty="0">
                <a:latin typeface="Times New Roman" pitchFamily="18" charset="0"/>
                <a:cs typeface="B Nazanin" pitchFamily="2" charset="-78"/>
              </a:rPr>
              <a:t> قرار دهيد. اين گزارش بازنويسی کامل مقاله ژورنال با مطالب تکميل شده و احتمالا نتايج عملی پياده‌سازی شده توسط خودتان بوده و در آن بايد علت اختلافات احتمالی در نتايج با مقاله اصلی نيز توجيه شده باشد.</a:t>
            </a:r>
            <a:endParaRPr lang="en-US" b="1" dirty="0">
              <a:latin typeface="Times New Roman" pitchFamily="18" charset="0"/>
              <a:cs typeface="B Nazanin" pitchFamily="2" charset="-78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>
            <a:normAutofit/>
          </a:bodyPr>
          <a:lstStyle/>
          <a:p>
            <a:pPr algn="ctr"/>
            <a:r>
              <a:rPr lang="fa-IR" sz="3600" dirty="0">
                <a:cs typeface="B Titr" panose="00000700000000000000" pitchFamily="2" charset="-78"/>
              </a:rPr>
              <a:t>ارائه کتبی نيمسال اول 403</a:t>
            </a:r>
            <a:endParaRPr lang="en-US" sz="3600" dirty="0"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68666509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20</TotalTime>
  <Words>345</Words>
  <Application>Microsoft Office PowerPoint</Application>
  <PresentationFormat>On-screen Show (4:3)</PresentationFormat>
  <Paragraphs>41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IranNastaliq</vt:lpstr>
      <vt:lpstr>Lucida Sans Unicode</vt:lpstr>
      <vt:lpstr>Times New Roman</vt:lpstr>
      <vt:lpstr>Verdana</vt:lpstr>
      <vt:lpstr>Wingdings</vt:lpstr>
      <vt:lpstr>Wingdings 2</vt:lpstr>
      <vt:lpstr>Wingdings 3</vt:lpstr>
      <vt:lpstr>Concourse</vt:lpstr>
      <vt:lpstr>مهندسی نرم افزار پيشرفته  حامد صباغ گل</vt:lpstr>
      <vt:lpstr>PowerPoint Presentation</vt:lpstr>
      <vt:lpstr>منابع</vt:lpstr>
      <vt:lpstr>موضوعات تحقیق</vt:lpstr>
      <vt:lpstr>ارائه شفاهی درسی نيمسال اول 403</vt:lpstr>
      <vt:lpstr>ارائه کتبی نيمسال اول 403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مهندسی نرم افزار پيشرفته</dc:title>
  <dc:creator>Rahmani</dc:creator>
  <cp:lastModifiedBy>sabbaghhamed@outlook.com</cp:lastModifiedBy>
  <cp:revision>4</cp:revision>
  <dcterms:created xsi:type="dcterms:W3CDTF">2015-11-01T19:30:27Z</dcterms:created>
  <dcterms:modified xsi:type="dcterms:W3CDTF">2024-10-03T10:57:22Z</dcterms:modified>
</cp:coreProperties>
</file>