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83BEB6-3F77-4366-9E2C-4BA87CEFD76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933DA0-79EA-4D63-A984-2AB60F23D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dirty="0">
                <a:cs typeface="B Titr" pitchFamily="2" charset="-78"/>
              </a:rPr>
              <a:t>مهندسی نرم افزار پيشرفته</a:t>
            </a:r>
            <a:br>
              <a:rPr lang="fa-IR" sz="4400" dirty="0">
                <a:cs typeface="B Titr" pitchFamily="2" charset="-78"/>
              </a:rPr>
            </a:br>
            <a:br>
              <a:rPr lang="fa-IR" sz="4400" dirty="0">
                <a:cs typeface="B Titr" pitchFamily="2" charset="-78"/>
              </a:rPr>
            </a:br>
            <a:r>
              <a:rPr lang="fa-IR" sz="4400" dirty="0">
                <a:cs typeface="B Titr" pitchFamily="2" charset="-78"/>
              </a:rPr>
              <a:t>حامد صباغ گل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04664"/>
            <a:ext cx="4104456" cy="1270992"/>
          </a:xfrm>
        </p:spPr>
        <p:txBody>
          <a:bodyPr/>
          <a:lstStyle/>
          <a:p>
            <a:r>
              <a:rPr lang="fa-IR" sz="6600" dirty="0">
                <a:latin typeface="IranNastaliq" pitchFamily="18" charset="0"/>
                <a:cs typeface="IranNastaliq" pitchFamily="18" charset="0"/>
              </a:rPr>
              <a:t>بسم الله الرحمن الرحيم</a:t>
            </a:r>
            <a:endParaRPr lang="en-US" sz="6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828800" y="5889848"/>
            <a:ext cx="4903440" cy="63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2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 b="1">
                <a:solidFill>
                  <a:srgbClr val="000099"/>
                </a:solidFill>
                <a:latin typeface="+mn-lt"/>
                <a:cs typeface="+mn-cs"/>
              </a:defRPr>
            </a:lvl2pPr>
            <a:lvl3pPr marL="11430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3pPr>
            <a:lvl4pPr marL="16002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4pPr>
            <a:lvl5pPr marL="20574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5pPr>
            <a:lvl6pPr marL="25146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6pPr>
            <a:lvl7pPr marL="29718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7pPr>
            <a:lvl8pPr marL="34290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8pPr>
            <a:lvl9pPr marL="38862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fa-IR" dirty="0">
                <a:latin typeface="IranNastaliq" pitchFamily="18" charset="0"/>
                <a:cs typeface="2  Zar" pitchFamily="2" charset="-78"/>
              </a:rPr>
              <a:t>دانشگاه آزاد اسلامی واحد بیرجند</a:t>
            </a:r>
            <a:endParaRPr lang="en-US" dirty="0">
              <a:latin typeface="IranNastaliq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55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r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2pPr>
            <a:lvl3pPr algn="r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3pPr>
            <a:lvl4pPr algn="r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4pPr>
            <a:lvl5pPr algn="r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5pPr>
            <a:lvl6pPr marL="457200" algn="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6pPr>
            <a:lvl7pPr marL="914400" algn="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7pPr>
            <a:lvl8pPr marL="1371600" algn="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8pPr>
            <a:lvl9pPr marL="1828800" algn="r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66"/>
                </a:solidFill>
                <a:latin typeface="Times New Roman" pitchFamily="18" charset="0"/>
                <a:cs typeface="Titr" pitchFamily="2" charset="-78"/>
              </a:defRPr>
            </a:lvl9pPr>
          </a:lstStyle>
          <a:p>
            <a:r>
              <a:rPr lang="fa-IR" dirty="0">
                <a:cs typeface="B Titr" pitchFamily="2" charset="-78"/>
              </a:rPr>
              <a:t>ارزشیابی درس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2816" y="13716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2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 b="1">
                <a:solidFill>
                  <a:srgbClr val="000099"/>
                </a:solidFill>
                <a:latin typeface="+mn-lt"/>
                <a:cs typeface="+mn-cs"/>
              </a:defRPr>
            </a:lvl2pPr>
            <a:lvl3pPr marL="11430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3pPr>
            <a:lvl4pPr marL="16002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4pPr>
            <a:lvl5pPr marL="2057400" indent="-228600" algn="justLow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b="1">
                <a:solidFill>
                  <a:srgbClr val="000099"/>
                </a:solidFill>
                <a:latin typeface="+mn-lt"/>
                <a:cs typeface="+mn-cs"/>
              </a:defRPr>
            </a:lvl5pPr>
            <a:lvl6pPr marL="25146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6pPr>
            <a:lvl7pPr marL="29718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7pPr>
            <a:lvl8pPr marL="34290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8pPr>
            <a:lvl9pPr marL="3886200" indent="-228600" algn="justLow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="1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latin typeface="Times New Roman" pitchFamily="18" charset="0"/>
                <a:cs typeface="B Nazanin" pitchFamily="2" charset="-78"/>
              </a:rPr>
              <a:t>آزمون کتبی      14 نمره</a:t>
            </a:r>
            <a:endParaRPr lang="en-US" sz="2400" dirty="0">
              <a:latin typeface="Times New Roman" pitchFamily="18" charset="0"/>
              <a:cs typeface="B Nazanin" pitchFamily="2" charset="-7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a-IR" sz="2400" dirty="0">
              <a:latin typeface="Times New Roman" pitchFamily="18" charset="0"/>
              <a:cs typeface="B Nazanin" pitchFamily="2" charset="-78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latin typeface="Times New Roman" pitchFamily="18" charset="0"/>
                <a:cs typeface="B Nazanin" pitchFamily="2" charset="-78"/>
              </a:rPr>
              <a:t>ارائه شفاهی      3 نمره (در طول ترم)</a:t>
            </a:r>
            <a:endParaRPr lang="en-US" sz="2400" dirty="0">
              <a:latin typeface="Times New Roman" pitchFamily="18" charset="0"/>
              <a:cs typeface="B Nazanin" pitchFamily="2" charset="-78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fa-IR" sz="2400" dirty="0">
              <a:latin typeface="Times New Roman" pitchFamily="18" charset="0"/>
              <a:cs typeface="B Nazanin" pitchFamily="2" charset="-78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latin typeface="Times New Roman" pitchFamily="18" charset="0"/>
                <a:cs typeface="B Nazanin" pitchFamily="2" charset="-78"/>
              </a:rPr>
              <a:t>ارائه کتبی         3 نمره  (آخرین جلسه ترم)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en-US" sz="2400" dirty="0">
              <a:latin typeface="Times New Roman" pitchFamily="18" charset="0"/>
              <a:cs typeface="B Nazanin" pitchFamily="2" charset="-78"/>
            </a:endParaRPr>
          </a:p>
          <a:p>
            <a:pPr algn="l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B Nazanin" pitchFamily="2" charset="-78"/>
              </a:rPr>
              <a:t>Email Address for this Course</a:t>
            </a:r>
            <a:r>
              <a:rPr lang="fa-I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B Nazanin" pitchFamily="2" charset="-78"/>
              </a:rPr>
              <a:t>: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B Nazanin" pitchFamily="2" charset="-78"/>
              </a:rPr>
              <a:t>  </a:t>
            </a:r>
            <a:r>
              <a:rPr lang="en-US" sz="2400" dirty="0">
                <a:latin typeface="Times New Roman" pitchFamily="18" charset="0"/>
                <a:cs typeface="B Nazanin" pitchFamily="2" charset="-78"/>
              </a:rPr>
              <a:t>sabbagh.std@gmail.com</a:t>
            </a:r>
          </a:p>
          <a:p>
            <a:pPr algn="l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B Nazanin" pitchFamily="2" charset="-78"/>
              </a:rPr>
              <a:t>Web Site: </a:t>
            </a:r>
            <a:r>
              <a:rPr lang="en-US" sz="2400" dirty="0">
                <a:latin typeface="Times New Roman" pitchFamily="18" charset="0"/>
                <a:cs typeface="B Nazanin" pitchFamily="2" charset="-78"/>
              </a:rPr>
              <a:t>www.h-sabbagh.ir</a:t>
            </a:r>
            <a:endParaRPr lang="fa-IR" sz="2400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97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•Software Engineering , Ian Somerville , 8th edition , Addison Wesley , 2007</a:t>
            </a:r>
            <a:endParaRPr lang="fa-IR" b="0" dirty="0">
              <a:latin typeface="Times New Roman" pitchFamily="18" charset="0"/>
              <a:cs typeface="Times New Roman" pitchFamily="18" charset="0"/>
            </a:endParaRPr>
          </a:p>
          <a:p>
            <a:pPr marL="0" indent="0" rtl="0"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marL="0" indent="0" rtl="0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•Software Engineering: A Practitioner's Approach, Roger Pressman , 7th international edition , 2009</a:t>
            </a:r>
            <a:endParaRPr lang="fa-IR" b="0" dirty="0">
              <a:latin typeface="Times New Roman" pitchFamily="18" charset="0"/>
              <a:cs typeface="Times New Roman" pitchFamily="18" charset="0"/>
            </a:endParaRPr>
          </a:p>
          <a:p>
            <a:pPr marL="0" indent="0" rtl="0"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marL="0" indent="0" rtl="0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•Object Oriented Analysis and Design ,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Booch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, Addison Wesley , 1990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0201B-F9E5-41DA-9A23-E5658BA03C6C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88237" cy="838200"/>
          </a:xfrm>
        </p:spPr>
        <p:txBody>
          <a:bodyPr/>
          <a:lstStyle/>
          <a:p>
            <a:r>
              <a:rPr lang="fa-IR" sz="3200" b="0" dirty="0"/>
              <a:t>منابع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626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064500" cy="4968875"/>
          </a:xfrm>
        </p:spPr>
        <p:txBody>
          <a:bodyPr>
            <a:normAutofit/>
          </a:bodyPr>
          <a:lstStyle/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Automatic Testing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Software Fault Tolerance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Software Rejuvenation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Real Time Software Engineering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Software Engineering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Organizational Change Management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Statistical Quality Control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Model Driven Architecture</a:t>
            </a:r>
          </a:p>
          <a:p>
            <a:pPr rtl="0">
              <a:buFont typeface="Wingdings" pitchFamily="2" charset="2"/>
              <a:buChar char="q"/>
            </a:pPr>
            <a:r>
              <a:rPr lang="en-US" b="0" dirty="0">
                <a:latin typeface="Times New Roman" pitchFamily="18" charset="0"/>
                <a:cs typeface="B Nazanin" pitchFamily="2" charset="-78"/>
              </a:rPr>
              <a:t>Agility</a:t>
            </a:r>
            <a:endParaRPr lang="fa-IR" b="0" dirty="0">
              <a:latin typeface="Times New Roman" pitchFamily="18" charset="0"/>
              <a:cs typeface="B Nazanin" pitchFamily="2" charset="-78"/>
            </a:endParaRPr>
          </a:p>
          <a:p>
            <a:pPr rtl="0">
              <a:buFont typeface="Wingdings" pitchFamily="2" charset="2"/>
              <a:buChar char="q"/>
            </a:pPr>
            <a:r>
              <a:rPr lang="fa-IR" b="0" dirty="0">
                <a:latin typeface="Times New Roman" pitchFamily="18" charset="0"/>
                <a:cs typeface="B Nazanin" pitchFamily="2" charset="-78"/>
              </a:rPr>
              <a:t>هر مبحث مرتبط با مهندسی نرم افزار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0201B-F9E5-41DA-9A23-E5658BA03C6C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63" y="116632"/>
            <a:ext cx="7488237" cy="838200"/>
          </a:xfrm>
        </p:spPr>
        <p:txBody>
          <a:bodyPr/>
          <a:lstStyle/>
          <a:p>
            <a:r>
              <a:rPr lang="fa-IR" sz="3200" b="0" dirty="0">
                <a:cs typeface="B Titr" pitchFamily="2" charset="-78"/>
              </a:rPr>
              <a:t>موضوعات تحقیق</a:t>
            </a:r>
            <a:endParaRPr lang="en-US" sz="32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3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14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دانشجويان حداقل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24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 ساعت قبل از ارائه درسی بايد فايل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PDF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مقاله ژورنال انتخابی را بعلاوه فايل اسلايدهای ارايه، در فايلی به نام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ASE4031_StudentName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 فشرده نموده و به ایمیل درس ارسال نمایند.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  <a:p>
            <a:pPr marL="109728" indent="0" algn="just" rtl="1">
              <a:lnSpc>
                <a:spcPct val="114000"/>
              </a:lnSpc>
              <a:buNone/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 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14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عنوان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(subject)  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  ایمیل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را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ASE4031_StudentName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 قرار دهید.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  <a:p>
            <a:pPr marL="109728" indent="0" algn="just" rtl="1">
              <a:lnSpc>
                <a:spcPct val="114000"/>
              </a:lnSpc>
              <a:buNone/>
            </a:pPr>
            <a:endParaRPr lang="fa-IR" sz="2400" b="1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14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لازم به ذکر است که درجلسه ارائه شفاهی فقط 15 دقیقه فرصت ارائه دارید. لذا حتما روی زمان ارائه برنامه‏ریزی کرده و تمرین قبلی داشته باشید.</a:t>
            </a:r>
          </a:p>
          <a:p>
            <a:pPr algn="just" rtl="1">
              <a:lnSpc>
                <a:spcPct val="114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عدم ارائه شفاهی در تاریخ معین شده به منزله از دست دادن نمره این بخش از درس می‏باشد.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ارائه شفاهی درسی نيمسال اول 403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944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algn="just" rtl="1">
              <a:lnSpc>
                <a:spcPct val="114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گزارش نهايی ارائه بايد در قالب يک مقاله و با نام </a:t>
            </a:r>
            <a:r>
              <a:rPr lang="en-US" sz="2000" b="1" dirty="0">
                <a:latin typeface="Times New Roman" pitchFamily="18" charset="0"/>
                <a:cs typeface="B Nazanin" pitchFamily="2" charset="-78"/>
              </a:rPr>
              <a:t>ASEReport4031_StudentName.doc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تنظیم گردد و به </a:t>
            </a:r>
            <a:r>
              <a:rPr lang="fa-IR" b="1" u="sng" dirty="0">
                <a:latin typeface="Times New Roman" pitchFamily="18" charset="0"/>
                <a:cs typeface="B Nazanin" pitchFamily="2" charset="-78"/>
              </a:rPr>
              <a:t>صورت فشرده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به آدرس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sabbaghh.std@gmail.com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ارسال گردد. (منظور از  </a:t>
            </a:r>
            <a:r>
              <a:rPr lang="en-US" sz="2400" b="1" dirty="0" err="1">
                <a:latin typeface="Times New Roman" pitchFamily="18" charset="0"/>
                <a:cs typeface="B Nazanin" pitchFamily="2" charset="-78"/>
              </a:rPr>
              <a:t>StudentName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نام و نام خانوادگی دانشجو است). </a:t>
            </a:r>
            <a:endParaRPr lang="en-US" b="1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14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عنوان 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(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subject)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ايميل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را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ASEReport4031_StudentName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قرار دهيد. اين گزارش بازنويسی کامل مقاله ژورنال با مطالب تکميل شده و احتمالا نتايج عملی پياده‌سازی شده توسط خودتان بوده و در آن بايد علت اختلافات احتمالی در نتايج با مقاله اصلی نيز توجيه شده باشد.</a:t>
            </a:r>
            <a:endParaRPr lang="en-US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cs typeface="B Titr" panose="00000700000000000000" pitchFamily="2" charset="-78"/>
              </a:rPr>
              <a:t>ارائه کتبی نيمسال اول 403</a:t>
            </a:r>
            <a:endParaRPr lang="en-US" sz="3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665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345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IranNastaliq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مهندسی نرم افزار پيشرفته  حامد صباغ گل</vt:lpstr>
      <vt:lpstr>PowerPoint Presentation</vt:lpstr>
      <vt:lpstr>منابع</vt:lpstr>
      <vt:lpstr>موضوعات تحقیق</vt:lpstr>
      <vt:lpstr>ارائه شفاهی درسی نيمسال اول 403</vt:lpstr>
      <vt:lpstr>ارائه کتبی نيمسال اول 403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مهندسی نرم افزار پيشرفته</dc:title>
  <dc:creator>Rahmani</dc:creator>
  <cp:lastModifiedBy>sabbaghhamed@outlook.com</cp:lastModifiedBy>
  <cp:revision>4</cp:revision>
  <dcterms:created xsi:type="dcterms:W3CDTF">2015-11-01T19:30:27Z</dcterms:created>
  <dcterms:modified xsi:type="dcterms:W3CDTF">2024-10-03T10:57:22Z</dcterms:modified>
</cp:coreProperties>
</file>